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7A1DC84-3D4B-4AF3-80D3-EFC2D81309E9}">
  <a:tblStyle styleId="{07A1DC84-3D4B-4AF3-80D3-EFC2D81309E9}"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8354E7E-7F53-489D-8EBC-CB6725E89D92}"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66a09b9127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g366a09b9127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366a135c26f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g366a135c26f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66a09b9127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66a09b9127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 name="Google Shape;13;p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 name="Google Shape;14;p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0" name="Google Shape;70;p11"/>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1" name="Google Shape;71;p1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3" name="Google Shape;73;p1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6" name="Google Shape;76;p12"/>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7" name="Google Shape;77;p1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9" name="Google Shape;79;p1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7" name="Google Shape;17;p3"/>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8" name="Google Shape;18;p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9" name="Google Shape;19;p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0" name="Google Shape;20;p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3" name="Google Shape;23;p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4" name="Google Shape;24;p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5" name="Google Shape;25;p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6" name="Google Shape;26;p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9" name="Google Shape;29;p5"/>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30" name="Google Shape;30;p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31" name="Google Shape;31;p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32" name="Google Shape;32;p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35" name="Google Shape;35;p6"/>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36" name="Google Shape;36;p6"/>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37" name="Google Shape;37;p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38" name="Google Shape;38;p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39" name="Google Shape;39;p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42" name="Google Shape;42;p7"/>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43" name="Google Shape;43;p7"/>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44" name="Google Shape;44;p7"/>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45" name="Google Shape;45;p7"/>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46" name="Google Shape;46;p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47" name="Google Shape;47;p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48" name="Google Shape;48;p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1" name="Google Shape;51;p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52" name="Google Shape;52;p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53" name="Google Shape;53;p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6" name="Google Shape;56;p9"/>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7" name="Google Shape;57;p9"/>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8" name="Google Shape;58;p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59" name="Google Shape;59;p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0" name="Google Shape;60;p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3" name="Google Shape;63;p10"/>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64" name="Google Shape;64;p10"/>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5" name="Google Shape;65;p1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7" name="Google Shape;67;p1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 name="Google Shape;7;p1"/>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graphicFrame>
        <p:nvGraphicFramePr>
          <p:cNvPr id="84" name="Google Shape;84;p13"/>
          <p:cNvGraphicFramePr/>
          <p:nvPr/>
        </p:nvGraphicFramePr>
        <p:xfrm>
          <a:off x="0" y="0"/>
          <a:ext cx="3000000" cy="3000000"/>
        </p:xfrm>
        <a:graphic>
          <a:graphicData uri="http://schemas.openxmlformats.org/drawingml/2006/table">
            <a:tbl>
              <a:tblPr bandRow="1" firstRow="1">
                <a:noFill/>
                <a:tableStyleId>{07A1DC84-3D4B-4AF3-80D3-EFC2D81309E9}</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p>
                      <a:pPr indent="0" lvl="0" marL="0" rtl="0" algn="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85" name="Google Shape;85;p13"/>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86" name="Google Shape;86;p13"/>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graphicFrame>
        <p:nvGraphicFramePr>
          <p:cNvPr id="91" name="Google Shape;91;p14"/>
          <p:cNvGraphicFramePr/>
          <p:nvPr/>
        </p:nvGraphicFramePr>
        <p:xfrm>
          <a:off x="0" y="0"/>
          <a:ext cx="3000000" cy="3000000"/>
        </p:xfrm>
        <a:graphic>
          <a:graphicData uri="http://schemas.openxmlformats.org/drawingml/2006/table">
            <a:tbl>
              <a:tblPr bandRow="1" firstRow="1">
                <a:noFill/>
                <a:tableStyleId>{07A1DC84-3D4B-4AF3-80D3-EFC2D81309E9}</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the ability of people to make choices and take action that shape their lives</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p>
                      <a:pPr indent="0" lvl="0" marL="0" rtl="0" algn="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92" name="Google Shape;9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Human Agency</a:t>
            </a:r>
            <a:endParaRPr b="1" sz="32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93" name="Google Shape;93;p14"/>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5"/>
          <p:cNvSpPr txBox="1"/>
          <p:nvPr>
            <p:ph idx="2" type="body"/>
          </p:nvPr>
        </p:nvSpPr>
        <p:spPr>
          <a:xfrm>
            <a:off x="3898350" y="-47000"/>
            <a:ext cx="1347300" cy="341100"/>
          </a:xfrm>
          <a:prstGeom prst="rect">
            <a:avLst/>
          </a:prstGeom>
        </p:spPr>
        <p:txBody>
          <a:bodyPr anchorCtr="0" anchor="ctr" bIns="34275" lIns="68575" spcFirstLastPara="1" rIns="68575" wrap="square" tIns="34275">
            <a:noAutofit/>
          </a:bodyPr>
          <a:lstStyle/>
          <a:p>
            <a:pPr indent="0" lvl="0" marL="0" rtl="0" algn="ctr">
              <a:spcBef>
                <a:spcPts val="800"/>
              </a:spcBef>
              <a:spcAft>
                <a:spcPts val="0"/>
              </a:spcAft>
              <a:buNone/>
            </a:pPr>
            <a:r>
              <a:rPr b="1" lang="en" sz="1400">
                <a:latin typeface="Inter"/>
                <a:ea typeface="Inter"/>
                <a:cs typeface="Inter"/>
                <a:sym typeface="Inter"/>
              </a:rPr>
              <a:t>A-Z Guide</a:t>
            </a:r>
            <a:endParaRPr sz="1600">
              <a:latin typeface="Inter"/>
              <a:ea typeface="Inter"/>
              <a:cs typeface="Inter"/>
              <a:sym typeface="Inter"/>
            </a:endParaRPr>
          </a:p>
        </p:txBody>
      </p:sp>
      <p:sp>
        <p:nvSpPr>
          <p:cNvPr id="99" name="Google Shape;99;p15"/>
          <p:cNvSpPr txBox="1"/>
          <p:nvPr/>
        </p:nvSpPr>
        <p:spPr>
          <a:xfrm>
            <a:off x="791600" y="207950"/>
            <a:ext cx="7739400" cy="5157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1800"/>
              </a:spcBef>
              <a:spcAft>
                <a:spcPts val="1800"/>
              </a:spcAft>
              <a:buNone/>
            </a:pPr>
            <a:r>
              <a:rPr lang="en" sz="1100">
                <a:solidFill>
                  <a:schemeClr val="dk1"/>
                </a:solidFill>
                <a:latin typeface="Inter"/>
                <a:ea typeface="Inter"/>
                <a:cs typeface="Inter"/>
                <a:sym typeface="Inter"/>
              </a:rPr>
              <a:t>In the boxes, write words relating to or describing the topic listed below. Put the word in the box with the first letter of the word. Try to use as many letters as you can!</a:t>
            </a:r>
            <a:endParaRPr sz="1100">
              <a:solidFill>
                <a:schemeClr val="dk1"/>
              </a:solidFill>
              <a:latin typeface="Inter"/>
              <a:ea typeface="Inter"/>
              <a:cs typeface="Inter"/>
              <a:sym typeface="Inter"/>
            </a:endParaRPr>
          </a:p>
        </p:txBody>
      </p:sp>
      <p:graphicFrame>
        <p:nvGraphicFramePr>
          <p:cNvPr id="100" name="Google Shape;100;p15"/>
          <p:cNvGraphicFramePr/>
          <p:nvPr/>
        </p:nvGraphicFramePr>
        <p:xfrm>
          <a:off x="612375" y="713825"/>
          <a:ext cx="3000000" cy="3000000"/>
        </p:xfrm>
        <a:graphic>
          <a:graphicData uri="http://schemas.openxmlformats.org/drawingml/2006/table">
            <a:tbl>
              <a:tblPr>
                <a:noFill/>
                <a:tableStyleId>{D8354E7E-7F53-489D-8EBC-CB6725E89D92}</a:tableStyleId>
              </a:tblPr>
              <a:tblGrid>
                <a:gridCol w="2725875"/>
                <a:gridCol w="2725875"/>
                <a:gridCol w="2725875"/>
              </a:tblGrid>
              <a:tr h="381000">
                <a:tc gridSpan="3">
                  <a:txBody>
                    <a:bodyPr/>
                    <a:lstStyle/>
                    <a:p>
                      <a:pPr indent="0" lvl="0" marL="0" rtl="0" algn="ctr">
                        <a:spcBef>
                          <a:spcPts val="0"/>
                        </a:spcBef>
                        <a:spcAft>
                          <a:spcPts val="0"/>
                        </a:spcAft>
                        <a:buNone/>
                      </a:pPr>
                      <a:r>
                        <a:rPr b="1" lang="en" sz="1000">
                          <a:latin typeface="Inter"/>
                          <a:ea typeface="Inter"/>
                          <a:cs typeface="Inter"/>
                          <a:sym typeface="Inter"/>
                        </a:rPr>
                        <a:t>Topic: Rebellion</a:t>
                      </a:r>
                      <a:endParaRPr b="1" sz="1000">
                        <a:latin typeface="Inter"/>
                        <a:ea typeface="Inter"/>
                        <a:cs typeface="Inter"/>
                        <a:sym typeface="Inter"/>
                      </a:endParaRPr>
                    </a:p>
                  </a:txBody>
                  <a:tcPr marT="91425" marB="91425" marR="91425" marL="91425"/>
                </a:tc>
                <a:tc hMerge="1"/>
                <a:tc hMerge="1"/>
              </a:tr>
              <a:tr h="381000">
                <a:tc>
                  <a:txBody>
                    <a:bodyPr/>
                    <a:lstStyle/>
                    <a:p>
                      <a:pPr indent="0" lvl="0" marL="0" rtl="0" algn="l">
                        <a:spcBef>
                          <a:spcPts val="0"/>
                        </a:spcBef>
                        <a:spcAft>
                          <a:spcPts val="0"/>
                        </a:spcAft>
                        <a:buNone/>
                      </a:pPr>
                      <a:r>
                        <a:rPr b="1" lang="en" sz="1000">
                          <a:latin typeface="Inter"/>
                          <a:ea typeface="Inter"/>
                          <a:cs typeface="Inter"/>
                          <a:sym typeface="Inter"/>
                        </a:rPr>
                        <a:t>A:</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B:</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C:</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D:</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E:</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F:</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G: </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H:</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I:</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J:</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K:</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L:</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M:</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O:</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P:</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Q:</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R:</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T:</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U:</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V:</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W:</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X:</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Y:</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Z:</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000">
                        <a:latin typeface="Inter"/>
                        <a:ea typeface="Inter"/>
                        <a:cs typeface="Inter"/>
                        <a:sym typeface="Inter"/>
                      </a:endParaRPr>
                    </a:p>
                  </a:txBody>
                  <a:tcPr marT="91425" marB="91425" marR="91425" marL="91425"/>
                </a:tc>
              </a:tr>
            </a:tbl>
          </a:graphicData>
        </a:graphic>
      </p:graphicFrame>
      <p:sp>
        <p:nvSpPr>
          <p:cNvPr id="101" name="Google Shape;101;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